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hewy" charset="1" panose="020000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Big Shoulders Display" charset="1" panose="00000000000000000000"/>
      <p:regular r:id="rId18"/>
    </p:embeddedFont>
    <p:embeddedFont>
      <p:font typeface="Big Shoulders Display Bold" charset="1" panose="00000000000000000000"/>
      <p:regular r:id="rId19"/>
    </p:embeddedFont>
    <p:embeddedFont>
      <p:font typeface="Big Shoulders Display Thin" charset="1" panose="00000000000000000000"/>
      <p:regular r:id="rId20"/>
    </p:embeddedFont>
    <p:embeddedFont>
      <p:font typeface="Big Shoulders Display Medium" charset="1" panose="00000000000000000000"/>
      <p:regular r:id="rId21"/>
    </p:embeddedFont>
    <p:embeddedFont>
      <p:font typeface="Bryndan Write" charset="1" panose="02000503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55.png" Type="http://schemas.openxmlformats.org/officeDocument/2006/relationships/image"/><Relationship Id="rId15" Target="../media/image56.svg" Type="http://schemas.openxmlformats.org/officeDocument/2006/relationships/image"/><Relationship Id="rId16" Target="../media/image57.jpe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58.jpe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7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5820">
            <a:off x="5496368" y="1958628"/>
            <a:ext cx="7260977" cy="6244440"/>
          </a:xfrm>
          <a:custGeom>
            <a:avLst/>
            <a:gdLst/>
            <a:ahLst/>
            <a:cxnLst/>
            <a:rect r="r" b="b" t="t" l="l"/>
            <a:pathLst>
              <a:path h="6244440" w="7260977">
                <a:moveTo>
                  <a:pt x="0" y="0"/>
                </a:moveTo>
                <a:lnTo>
                  <a:pt x="7260977" y="0"/>
                </a:lnTo>
                <a:lnTo>
                  <a:pt x="7260977" y="6244440"/>
                </a:lnTo>
                <a:lnTo>
                  <a:pt x="0" y="6244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76139" y="8181767"/>
            <a:ext cx="9529801" cy="142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6"/>
              </a:lnSpc>
            </a:pPr>
            <a:r>
              <a:rPr lang="en-US" sz="4137">
                <a:solidFill>
                  <a:srgbClr val="3F3C42"/>
                </a:solidFill>
                <a:latin typeface="Bryndan Write Bold"/>
              </a:rPr>
              <a:t>TEAM:INFINITY8</a:t>
            </a:r>
          </a:p>
          <a:p>
            <a:pPr algn="ctr">
              <a:lnSpc>
                <a:spcPts val="5586"/>
              </a:lnSpc>
            </a:pPr>
            <a:r>
              <a:rPr lang="en-US" sz="4137">
                <a:solidFill>
                  <a:srgbClr val="3F3C42"/>
                </a:solidFill>
                <a:latin typeface="Bryndan Write Bold"/>
              </a:rPr>
              <a:t>( PUNJAB ENGINEERING COLLEGE 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27996" y="3716205"/>
            <a:ext cx="11106923" cy="249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96"/>
              </a:lnSpc>
            </a:pPr>
            <a:r>
              <a:rPr lang="en-US" sz="18696">
                <a:solidFill>
                  <a:srgbClr val="FF0099"/>
                </a:solidFill>
                <a:latin typeface="Big Shoulders Display Bold"/>
              </a:rPr>
              <a:t>ASTRONOMIX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063752" y="-2179967"/>
            <a:ext cx="8061748" cy="14814786"/>
          </a:xfrm>
          <a:custGeom>
            <a:avLst/>
            <a:gdLst/>
            <a:ahLst/>
            <a:cxnLst/>
            <a:rect r="r" b="b" t="t" l="l"/>
            <a:pathLst>
              <a:path h="14814786" w="8061748">
                <a:moveTo>
                  <a:pt x="0" y="0"/>
                </a:moveTo>
                <a:lnTo>
                  <a:pt x="8061749" y="0"/>
                </a:lnTo>
                <a:lnTo>
                  <a:pt x="8061749" y="14814786"/>
                </a:lnTo>
                <a:lnTo>
                  <a:pt x="0" y="148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77" r="-43982" b="-8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0946" y="7322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6"/>
                </a:lnTo>
                <a:lnTo>
                  <a:pt x="0" y="1942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1211722" y="1066614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5"/>
                </a:lnTo>
                <a:lnTo>
                  <a:pt x="0" y="937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99874" y="2269630"/>
            <a:ext cx="14088252" cy="83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6600">
                <a:solidFill>
                  <a:srgbClr val="000000"/>
                </a:solidFill>
                <a:latin typeface="Bryndan Write"/>
              </a:rPr>
              <a:t>Step 6: Building a predictive system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7497" y="3393133"/>
            <a:ext cx="14814786" cy="369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Changing the input data to a numpy array.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It helps us to reshape the input data.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Reshape the numpy array as we are predicting only one data point. 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So if prediction is false, our model prints “Collision doesn’t occurs.” , otherwise our model prints “ Collision occurs.”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764436" y="-696125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5" y="0"/>
                </a:lnTo>
                <a:lnTo>
                  <a:pt x="6511435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38814" y="77063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6"/>
                </a:lnTo>
                <a:lnTo>
                  <a:pt x="0" y="1764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89317" y="773962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6061" y="-176389"/>
            <a:ext cx="18797053" cy="10463389"/>
          </a:xfrm>
          <a:custGeom>
            <a:avLst/>
            <a:gdLst/>
            <a:ahLst/>
            <a:cxnLst/>
            <a:rect r="r" b="b" t="t" l="l"/>
            <a:pathLst>
              <a:path h="10463389" w="18797053">
                <a:moveTo>
                  <a:pt x="0" y="0"/>
                </a:moveTo>
                <a:lnTo>
                  <a:pt x="18797053" y="0"/>
                </a:lnTo>
                <a:lnTo>
                  <a:pt x="18797053" y="10463389"/>
                </a:lnTo>
                <a:lnTo>
                  <a:pt x="0" y="104633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2943" r="0" b="-682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20724" y="816889"/>
            <a:ext cx="9838576" cy="13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7"/>
              </a:lnSpc>
            </a:pPr>
            <a:r>
              <a:rPr lang="en-US" sz="10399">
                <a:solidFill>
                  <a:srgbClr val="E4FF97"/>
                </a:solidFill>
                <a:latin typeface="Bryndan Write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5183" y="5410252"/>
            <a:ext cx="12355710" cy="358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3"/>
              </a:lnSpc>
            </a:pPr>
            <a:r>
              <a:rPr lang="en-US" sz="3402">
                <a:solidFill>
                  <a:srgbClr val="AEFA1F"/>
                </a:solidFill>
                <a:latin typeface="Canva Sans Bold"/>
              </a:rPr>
              <a:t>Through  the Model, based on the Orbital </a:t>
            </a:r>
          </a:p>
          <a:p>
            <a:pPr>
              <a:lnSpc>
                <a:spcPts val="4763"/>
              </a:lnSpc>
            </a:pPr>
            <a:r>
              <a:rPr lang="en-US" sz="3402">
                <a:solidFill>
                  <a:srgbClr val="AEFA1F"/>
                </a:solidFill>
                <a:latin typeface="Canva Sans Bold"/>
              </a:rPr>
              <a:t>Data provided , we can estimate the </a:t>
            </a:r>
          </a:p>
          <a:p>
            <a:pPr>
              <a:lnSpc>
                <a:spcPts val="4763"/>
              </a:lnSpc>
            </a:pPr>
            <a:r>
              <a:rPr lang="en-US" sz="3402">
                <a:solidFill>
                  <a:srgbClr val="AEFA1F"/>
                </a:solidFill>
                <a:latin typeface="Canva Sans Bold"/>
              </a:rPr>
              <a:t>collision probability of Asteroids with</a:t>
            </a:r>
          </a:p>
          <a:p>
            <a:pPr>
              <a:lnSpc>
                <a:spcPts val="4763"/>
              </a:lnSpc>
            </a:pPr>
            <a:r>
              <a:rPr lang="en-US" sz="3402">
                <a:solidFill>
                  <a:srgbClr val="AEFA1F"/>
                </a:solidFill>
                <a:latin typeface="Canva Sans Bold"/>
              </a:rPr>
              <a:t> high accuracy upto 88-90%.</a:t>
            </a:r>
          </a:p>
          <a:p>
            <a:pPr>
              <a:lnSpc>
                <a:spcPts val="4763"/>
              </a:lnSpc>
            </a:pPr>
          </a:p>
          <a:p>
            <a:pPr algn="ctr">
              <a:lnSpc>
                <a:spcPts val="476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18288000" cy="10493026"/>
          </a:xfrm>
          <a:custGeom>
            <a:avLst/>
            <a:gdLst/>
            <a:ahLst/>
            <a:cxnLst/>
            <a:rect r="r" b="b" t="t" l="l"/>
            <a:pathLst>
              <a:path h="10493026" w="18288000">
                <a:moveTo>
                  <a:pt x="0" y="0"/>
                </a:moveTo>
                <a:lnTo>
                  <a:pt x="18288000" y="0"/>
                </a:lnTo>
                <a:lnTo>
                  <a:pt x="18288000" y="10493026"/>
                </a:lnTo>
                <a:lnTo>
                  <a:pt x="0" y="104930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8802" r="-707" b="-791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6129691"/>
            <a:ext cx="11162353" cy="415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1"/>
              </a:lnSpc>
            </a:pPr>
            <a:r>
              <a:rPr lang="en-US" sz="4701">
                <a:solidFill>
                  <a:srgbClr val="353238"/>
                </a:solidFill>
                <a:latin typeface="Bryndan Write"/>
              </a:rPr>
              <a:t>Contributed By:-</a:t>
            </a:r>
          </a:p>
          <a:p>
            <a:pPr algn="ctr">
              <a:lnSpc>
                <a:spcPts val="6581"/>
              </a:lnSpc>
            </a:pPr>
            <a:r>
              <a:rPr lang="en-US" sz="4701">
                <a:solidFill>
                  <a:srgbClr val="353238"/>
                </a:solidFill>
                <a:latin typeface="Bryndan Write"/>
              </a:rPr>
              <a:t>Priyanshu</a:t>
            </a:r>
          </a:p>
          <a:p>
            <a:pPr algn="ctr">
              <a:lnSpc>
                <a:spcPts val="6581"/>
              </a:lnSpc>
            </a:pPr>
            <a:r>
              <a:rPr lang="en-US" sz="4701">
                <a:solidFill>
                  <a:srgbClr val="353238"/>
                </a:solidFill>
                <a:latin typeface="Bryndan Write"/>
              </a:rPr>
              <a:t>Sahil Kumar</a:t>
            </a:r>
          </a:p>
          <a:p>
            <a:pPr algn="ctr">
              <a:lnSpc>
                <a:spcPts val="6581"/>
              </a:lnSpc>
            </a:pPr>
            <a:r>
              <a:rPr lang="en-US" sz="4701">
                <a:solidFill>
                  <a:srgbClr val="353238"/>
                </a:solidFill>
                <a:latin typeface="Bryndan Write"/>
              </a:rPr>
              <a:t>      Varun Pratap Singh </a:t>
            </a:r>
          </a:p>
          <a:p>
            <a:pPr algn="ctr">
              <a:lnSpc>
                <a:spcPts val="6581"/>
              </a:lnSpc>
            </a:pPr>
            <a:r>
              <a:rPr lang="en-US" sz="4701">
                <a:solidFill>
                  <a:srgbClr val="353238"/>
                </a:solidFill>
                <a:latin typeface="Bryndan Write"/>
              </a:rPr>
              <a:t>PUNJAB ENGINNERING COLLEGE</a:t>
            </a:r>
            <a:r>
              <a:rPr lang="en-US" sz="4701">
                <a:solidFill>
                  <a:srgbClr val="FFFFFF"/>
                </a:solidFill>
                <a:latin typeface="Bryndan Write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1296">
            <a:off x="5777141" y="631383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26566">
            <a:off x="1725498" y="3019476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1314">
            <a:off x="12432229" y="5471069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36325" y="1261448"/>
            <a:ext cx="11538707" cy="180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4"/>
              </a:lnSpc>
              <a:spcBef>
                <a:spcPct val="0"/>
              </a:spcBef>
            </a:pPr>
            <a:r>
              <a:rPr lang="en-US" sz="3447">
                <a:solidFill>
                  <a:srgbClr val="FFFFFF"/>
                </a:solidFill>
                <a:latin typeface="Bryndan Write Bold"/>
              </a:rPr>
              <a:t>CHALLENGE OVERVIEW: BUILD PREDICTIVE MODELS THAT CAN DETERMINE WHETHER AN ASTEROID IS ON A</a:t>
            </a:r>
          </a:p>
          <a:p>
            <a:pPr algn="ctr">
              <a:lnSpc>
                <a:spcPts val="4654"/>
              </a:lnSpc>
              <a:spcBef>
                <a:spcPct val="0"/>
              </a:spcBef>
            </a:pPr>
            <a:r>
              <a:rPr lang="en-US" sz="3447">
                <a:solidFill>
                  <a:srgbClr val="FFFFFF"/>
                </a:solidFill>
                <a:latin typeface="Bryndan Write Bold"/>
              </a:rPr>
              <a:t>COLLISION COURSE WITH EARTH OR NOT.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90070" y="4040968"/>
            <a:ext cx="10880015" cy="236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1"/>
              </a:lnSpc>
            </a:pPr>
            <a:r>
              <a:rPr lang="en-US" sz="9132">
                <a:solidFill>
                  <a:srgbClr val="FFFFFF"/>
                </a:solidFill>
                <a:latin typeface="Chewy"/>
              </a:rPr>
              <a:t>ASTEROID COLLISION PREDICTOR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262" y="6421605"/>
            <a:ext cx="4119108" cy="4119108"/>
          </a:xfrm>
          <a:custGeom>
            <a:avLst/>
            <a:gdLst/>
            <a:ahLst/>
            <a:cxnLst/>
            <a:rect r="r" b="b" t="t" l="l"/>
            <a:pathLst>
              <a:path h="4119108" w="4119108">
                <a:moveTo>
                  <a:pt x="0" y="0"/>
                </a:moveTo>
                <a:lnTo>
                  <a:pt x="4119108" y="0"/>
                </a:lnTo>
                <a:lnTo>
                  <a:pt x="4119108" y="4119108"/>
                </a:lnTo>
                <a:lnTo>
                  <a:pt x="0" y="4119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91370" y="4713684"/>
            <a:ext cx="9705260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  <a:spcBef>
                <a:spcPct val="0"/>
              </a:spcBef>
            </a:pPr>
            <a:r>
              <a:rPr lang="en-US" sz="2899">
                <a:solidFill>
                  <a:srgbClr val="4B484F"/>
                </a:solidFill>
                <a:latin typeface="Bryndan Write Bold"/>
              </a:rPr>
              <a:t>HERE'S A STEP-BY-STEP GUIDE ON HOW TO APPROACH THIS PROBLEM: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88571" y="0"/>
            <a:ext cx="6859338" cy="3020882"/>
          </a:xfrm>
          <a:custGeom>
            <a:avLst/>
            <a:gdLst/>
            <a:ahLst/>
            <a:cxnLst/>
            <a:rect r="r" b="b" t="t" l="l"/>
            <a:pathLst>
              <a:path h="3020882" w="6859338">
                <a:moveTo>
                  <a:pt x="0" y="0"/>
                </a:moveTo>
                <a:lnTo>
                  <a:pt x="6859338" y="0"/>
                </a:lnTo>
                <a:lnTo>
                  <a:pt x="6859338" y="3020882"/>
                </a:lnTo>
                <a:lnTo>
                  <a:pt x="0" y="302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1014685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3922940" y="-740375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08970"/>
            <a:ext cx="10913483" cy="110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4B484F"/>
                </a:solidFill>
                <a:latin typeface="Gochi Hand"/>
              </a:rPr>
              <a:t>Objectives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13844" y="83743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88571" y="3020882"/>
            <a:ext cx="6540370" cy="7051774"/>
          </a:xfrm>
          <a:custGeom>
            <a:avLst/>
            <a:gdLst/>
            <a:ahLst/>
            <a:cxnLst/>
            <a:rect r="r" b="b" t="t" l="l"/>
            <a:pathLst>
              <a:path h="7051774" w="6540370">
                <a:moveTo>
                  <a:pt x="0" y="0"/>
                </a:moveTo>
                <a:lnTo>
                  <a:pt x="6540369" y="0"/>
                </a:lnTo>
                <a:lnTo>
                  <a:pt x="6540369" y="7051775"/>
                </a:lnTo>
                <a:lnTo>
                  <a:pt x="0" y="7051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875" t="0" r="-68329" b="-488"/>
            </a:stretch>
          </a:blipFill>
          <a:ln w="171450" cap="rnd">
            <a:solidFill>
              <a:srgbClr val="000000"/>
            </a:solidFill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2135" y="6199348"/>
            <a:ext cx="4168881" cy="3798211"/>
          </a:xfrm>
          <a:custGeom>
            <a:avLst/>
            <a:gdLst/>
            <a:ahLst/>
            <a:cxnLst/>
            <a:rect r="r" b="b" t="t" l="l"/>
            <a:pathLst>
              <a:path h="3798211" w="4168881">
                <a:moveTo>
                  <a:pt x="0" y="0"/>
                </a:moveTo>
                <a:lnTo>
                  <a:pt x="4168881" y="0"/>
                </a:lnTo>
                <a:lnTo>
                  <a:pt x="4168881" y="3798211"/>
                </a:lnTo>
                <a:lnTo>
                  <a:pt x="0" y="37982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9759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2476118"/>
            <a:ext cx="6511435" cy="14775287"/>
          </a:xfrm>
          <a:custGeom>
            <a:avLst/>
            <a:gdLst/>
            <a:ahLst/>
            <a:cxnLst/>
            <a:rect r="r" b="b" t="t" l="l"/>
            <a:pathLst>
              <a:path h="14775287" w="6511435">
                <a:moveTo>
                  <a:pt x="0" y="0"/>
                </a:moveTo>
                <a:lnTo>
                  <a:pt x="6511434" y="0"/>
                </a:lnTo>
                <a:lnTo>
                  <a:pt x="6511434" y="14775287"/>
                </a:lnTo>
                <a:lnTo>
                  <a:pt x="0" y="14775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37" t="0" r="-6488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63224" y="-345093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5"/>
                </a:lnTo>
                <a:lnTo>
                  <a:pt x="0" y="308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4758" y="783976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60954" y="7459954"/>
            <a:ext cx="2827046" cy="2827046"/>
          </a:xfrm>
          <a:custGeom>
            <a:avLst/>
            <a:gdLst/>
            <a:ahLst/>
            <a:cxnLst/>
            <a:rect r="r" b="b" t="t" l="l"/>
            <a:pathLst>
              <a:path h="2827046" w="2827046">
                <a:moveTo>
                  <a:pt x="0" y="0"/>
                </a:moveTo>
                <a:lnTo>
                  <a:pt x="2827046" y="0"/>
                </a:lnTo>
                <a:lnTo>
                  <a:pt x="2827046" y="2827046"/>
                </a:lnTo>
                <a:lnTo>
                  <a:pt x="0" y="2827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08791" y="2237872"/>
            <a:ext cx="9838576" cy="161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Step 1: Importing the dependencies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1286" y="4033253"/>
            <a:ext cx="13953585" cy="87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</a:pPr>
            <a:r>
              <a:rPr lang="en-US" sz="2547" u="sng">
                <a:solidFill>
                  <a:srgbClr val="000000"/>
                </a:solidFill>
                <a:latin typeface="Canva Sans Bold"/>
              </a:rPr>
              <a:t>PANDAS</a:t>
            </a:r>
            <a:r>
              <a:rPr lang="en-US" sz="2547">
                <a:solidFill>
                  <a:srgbClr val="000000"/>
                </a:solidFill>
                <a:latin typeface="Canva Sans Bold"/>
              </a:rPr>
              <a:t> :pandas is a fast,powerful, flexible and easy to use open source data analysis and manipulation tool, built on top of the Python programming language.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7800" y="5284039"/>
            <a:ext cx="14308593" cy="83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2"/>
              </a:lnSpc>
            </a:pPr>
            <a:r>
              <a:rPr lang="en-US" sz="2459" u="sng">
                <a:solidFill>
                  <a:srgbClr val="000000"/>
                </a:solidFill>
                <a:latin typeface="Canva Sans Bold"/>
              </a:rPr>
              <a:t>M</a:t>
            </a:r>
            <a:r>
              <a:rPr lang="en-US" sz="2459" u="sng">
                <a:solidFill>
                  <a:srgbClr val="000000"/>
                </a:solidFill>
                <a:latin typeface="Canva Sans Bold"/>
              </a:rPr>
              <a:t>ATPLOTLIB</a:t>
            </a:r>
            <a:r>
              <a:rPr lang="en-US" sz="2459">
                <a:solidFill>
                  <a:srgbClr val="000000"/>
                </a:solidFill>
                <a:latin typeface="Canva Sans Bold"/>
              </a:rPr>
              <a:t>:Matplotlib is a comprehensive library for creating static, animated, and interactive visualizations in Python.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6553" y="6393458"/>
            <a:ext cx="14063051" cy="218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545454"/>
                </a:solidFill>
                <a:latin typeface="Canva Sans Bold"/>
              </a:rPr>
              <a:t>    </a:t>
            </a:r>
            <a:r>
              <a:rPr lang="en-US" sz="2500" u="sng">
                <a:solidFill>
                  <a:srgbClr val="000000"/>
                </a:solidFill>
                <a:latin typeface="Canva Sans Bold"/>
              </a:rPr>
              <a:t>SKLEARN</a:t>
            </a:r>
            <a:r>
              <a:rPr lang="en-US" sz="2500">
                <a:solidFill>
                  <a:srgbClr val="000000"/>
                </a:solidFill>
                <a:latin typeface="Canva Sans Bold"/>
              </a:rPr>
              <a:t>:Scikit-learn (Sklearn) is the most useful and robust library for machine learning in Python.</a:t>
            </a:r>
          </a:p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Canva Sans Bold"/>
              </a:rPr>
              <a:t>NUMPY</a:t>
            </a:r>
            <a:r>
              <a:rPr lang="en-US" sz="2500">
                <a:solidFill>
                  <a:srgbClr val="000000"/>
                </a:solidFill>
                <a:latin typeface="Canva Sans Bold"/>
              </a:rPr>
              <a:t>:NumPy is a Python library used for working with arrays.It also has functions for working in domain of linear algebra, fourier transform, and matrices.</a:t>
            </a:r>
          </a:p>
          <a:p>
            <a:pPr algn="ctr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277568" y="-2078892"/>
            <a:ext cx="7714641" cy="15703512"/>
          </a:xfrm>
          <a:custGeom>
            <a:avLst/>
            <a:gdLst/>
            <a:ahLst/>
            <a:cxnLst/>
            <a:rect r="r" b="b" t="t" l="l"/>
            <a:pathLst>
              <a:path h="15703512" w="7714641">
                <a:moveTo>
                  <a:pt x="0" y="0"/>
                </a:moveTo>
                <a:lnTo>
                  <a:pt x="7714641" y="0"/>
                </a:lnTo>
                <a:lnTo>
                  <a:pt x="7714641" y="15703512"/>
                </a:lnTo>
                <a:lnTo>
                  <a:pt x="0" y="15703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45" t="0" r="-5239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03350" y="626406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5" y="0"/>
                </a:lnTo>
                <a:lnTo>
                  <a:pt x="3083295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5337" y="7987653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4"/>
                </a:lnTo>
                <a:lnTo>
                  <a:pt x="0" y="2182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63552" y="6750265"/>
            <a:ext cx="2879920" cy="2879920"/>
          </a:xfrm>
          <a:custGeom>
            <a:avLst/>
            <a:gdLst/>
            <a:ahLst/>
            <a:cxnLst/>
            <a:rect r="r" b="b" t="t" l="l"/>
            <a:pathLst>
              <a:path h="2879920" w="2879920">
                <a:moveTo>
                  <a:pt x="0" y="0"/>
                </a:moveTo>
                <a:lnTo>
                  <a:pt x="2879920" y="0"/>
                </a:lnTo>
                <a:lnTo>
                  <a:pt x="2879920" y="2879919"/>
                </a:lnTo>
                <a:lnTo>
                  <a:pt x="0" y="2879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25406" y="2339503"/>
            <a:ext cx="9838576" cy="161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1E1A1B"/>
                </a:solidFill>
                <a:latin typeface="Bryndan Write"/>
              </a:rPr>
              <a:t>Step 2: Data Collection and 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3133" y="4037081"/>
            <a:ext cx="14420379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Loading the dataset to a pandas Dataframe.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Checking number of rows and columns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Analyze the distribution of Data.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We found a null element in Dataset(Asteroid Magnitude).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We filled up the null space by Imputation(by Median)!!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Determined the Feature and Target Datatype to be achieved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526337" y="-2474663"/>
            <a:ext cx="7874110" cy="15591816"/>
          </a:xfrm>
          <a:custGeom>
            <a:avLst/>
            <a:gdLst/>
            <a:ahLst/>
            <a:cxnLst/>
            <a:rect r="r" b="b" t="t" l="l"/>
            <a:pathLst>
              <a:path h="15591816" w="7874110">
                <a:moveTo>
                  <a:pt x="0" y="0"/>
                </a:moveTo>
                <a:lnTo>
                  <a:pt x="7874110" y="0"/>
                </a:lnTo>
                <a:lnTo>
                  <a:pt x="7874110" y="15591816"/>
                </a:lnTo>
                <a:lnTo>
                  <a:pt x="0" y="15591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93" t="0" r="-5107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04706" y="448635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5"/>
                </a:lnTo>
                <a:lnTo>
                  <a:pt x="0" y="308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61048" y="6029349"/>
            <a:ext cx="3151384" cy="3151384"/>
          </a:xfrm>
          <a:custGeom>
            <a:avLst/>
            <a:gdLst/>
            <a:ahLst/>
            <a:cxnLst/>
            <a:rect r="r" b="b" t="t" l="l"/>
            <a:pathLst>
              <a:path h="3151384" w="3151384">
                <a:moveTo>
                  <a:pt x="0" y="0"/>
                </a:moveTo>
                <a:lnTo>
                  <a:pt x="3151384" y="0"/>
                </a:lnTo>
                <a:lnTo>
                  <a:pt x="3151384" y="3151384"/>
                </a:lnTo>
                <a:lnTo>
                  <a:pt x="0" y="3151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76714" y="4200411"/>
            <a:ext cx="13934573" cy="254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5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So here we found that our target data type is ’Hazardous’.</a:t>
            </a:r>
          </a:p>
          <a:p>
            <a:pPr marL="690881" indent="-345440" lvl="1">
              <a:lnSpc>
                <a:spcPts val="515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Then we cleaned and Dataprocessed our target. We made two variables X and Y, having numerical dataset and target dataset respectively.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24712" y="2382266"/>
            <a:ext cx="9838576" cy="161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Step 3: Splitting the features and target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157571" y="-2658882"/>
            <a:ext cx="8229600" cy="15604765"/>
          </a:xfrm>
          <a:custGeom>
            <a:avLst/>
            <a:gdLst/>
            <a:ahLst/>
            <a:cxnLst/>
            <a:rect r="r" b="b" t="t" l="l"/>
            <a:pathLst>
              <a:path h="15604765" w="8229600">
                <a:moveTo>
                  <a:pt x="0" y="0"/>
                </a:moveTo>
                <a:lnTo>
                  <a:pt x="8229600" y="0"/>
                </a:lnTo>
                <a:lnTo>
                  <a:pt x="8229600" y="15604764"/>
                </a:lnTo>
                <a:lnTo>
                  <a:pt x="0" y="15604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0" t="0" r="-4416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55161" y="-179805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4087842" y="559748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08191" y="8667242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7" y="0"/>
                </a:lnTo>
                <a:lnTo>
                  <a:pt x="3281277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86262" y="6424635"/>
            <a:ext cx="4158607" cy="4158607"/>
          </a:xfrm>
          <a:custGeom>
            <a:avLst/>
            <a:gdLst/>
            <a:ahLst/>
            <a:cxnLst/>
            <a:rect r="r" b="b" t="t" l="l"/>
            <a:pathLst>
              <a:path h="4158607" w="4158607">
                <a:moveTo>
                  <a:pt x="0" y="0"/>
                </a:moveTo>
                <a:lnTo>
                  <a:pt x="4158606" y="0"/>
                </a:lnTo>
                <a:lnTo>
                  <a:pt x="4158606" y="4158607"/>
                </a:lnTo>
                <a:lnTo>
                  <a:pt x="0" y="41586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6600" y="1645572"/>
            <a:ext cx="9838576" cy="23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Step 4: Splitting the data into training and test 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07948" y="4698706"/>
            <a:ext cx="12181354" cy="172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Creating train and test data variables in X and Y. </a:t>
            </a:r>
          </a:p>
          <a:p>
            <a:pPr algn="ctr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Verifying shape of data variables in X and Y.</a:t>
            </a:r>
          </a:p>
          <a:p>
            <a:pPr algn="ctr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Verifying standard deviation of X and 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037875" y="-1804364"/>
            <a:ext cx="7922550" cy="13895728"/>
          </a:xfrm>
          <a:custGeom>
            <a:avLst/>
            <a:gdLst/>
            <a:ahLst/>
            <a:cxnLst/>
            <a:rect r="r" b="b" t="t" l="l"/>
            <a:pathLst>
              <a:path h="13895728" w="7922550">
                <a:moveTo>
                  <a:pt x="0" y="0"/>
                </a:moveTo>
                <a:lnTo>
                  <a:pt x="7922550" y="0"/>
                </a:lnTo>
                <a:lnTo>
                  <a:pt x="7922550" y="13895728"/>
                </a:lnTo>
                <a:lnTo>
                  <a:pt x="0" y="13895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1" t="-4757" r="-4021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70948" y="3668332"/>
            <a:ext cx="12175875" cy="55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5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Applying logistic regression to the dataset.</a:t>
            </a:r>
          </a:p>
          <a:p>
            <a:pPr marL="690881" indent="-345440" lvl="1">
              <a:lnSpc>
                <a:spcPts val="515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Training the logistic regression model with training data.</a:t>
            </a:r>
          </a:p>
          <a:p>
            <a:pPr marL="690881" indent="-345440" lvl="1">
              <a:lnSpc>
                <a:spcPts val="515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Verifying accuracy score on training data.</a:t>
            </a:r>
          </a:p>
          <a:p>
            <a:pPr marL="690881" indent="-345440" lvl="1">
              <a:lnSpc>
                <a:spcPts val="515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Accuracy score on training data = 88.25516 %</a:t>
            </a:r>
          </a:p>
          <a:p>
            <a:pPr marL="690881" indent="-345440" lvl="1">
              <a:lnSpc>
                <a:spcPts val="515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Verifying accuracy score on testing data.</a:t>
            </a:r>
          </a:p>
          <a:p>
            <a:pPr marL="690881" indent="-345440" lvl="1">
              <a:lnSpc>
                <a:spcPts val="515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Accuracy score on testing data = 88.39142 %</a:t>
            </a:r>
          </a:p>
          <a:p>
            <a:pPr marL="690881" indent="-345440" lvl="1">
              <a:lnSpc>
                <a:spcPts val="515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Therefore no condition of overfitting.</a:t>
            </a:r>
          </a:p>
          <a:p>
            <a:pPr algn="ctr">
              <a:lnSpc>
                <a:spcPts val="4347"/>
              </a:lnSpc>
            </a:pPr>
          </a:p>
          <a:p>
            <a:pPr algn="ctr">
              <a:lnSpc>
                <a:spcPts val="434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70948" y="2494943"/>
            <a:ext cx="12346104" cy="78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6300">
                <a:solidFill>
                  <a:srgbClr val="000000"/>
                </a:solidFill>
                <a:latin typeface="Bryndan Write"/>
              </a:rPr>
              <a:t>Step 5: Hyper Parameter Training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753766" y="201489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5" y="0"/>
                </a:lnTo>
                <a:lnTo>
                  <a:pt x="3083295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7687" y="8013718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4"/>
                </a:lnTo>
                <a:lnTo>
                  <a:pt x="0" y="2182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DAFum2r3uzs</dc:identifier>
  <dcterms:modified xsi:type="dcterms:W3CDTF">2011-08-01T06:04:30Z</dcterms:modified>
  <cp:revision>1</cp:revision>
  <dc:title>Project Proposal</dc:title>
</cp:coreProperties>
</file>